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6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8.xml" ContentType="application/vnd.openxmlformats-officedocument.theme+xml"/>
  <Override PartName="/ppt/notesSlides/notesSlide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_rels/notesSlide22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20.xml.rels" ContentType="application/vnd.openxmlformats-package.relationships+xml"/>
  <Override PartName="/ppt/notesSlides/notesSlide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media/image1.jpeg" ContentType="image/jpeg"/>
  <Override PartName="/ppt/media/image3.png" ContentType="image/png"/>
  <Override PartName="/ppt/media/image2.png" ContentType="image/png"/>
  <Override PartName="/ppt/media/image4.png" ContentType="image/png"/>
  <Override PartName="/ppt/media/image9.png" ContentType="image/png"/>
  <Override PartName="/ppt/media/audio1.wav" ContentType="audio/x-wav"/>
  <Override PartName="/ppt/media/image5.jpeg" ContentType="image/jpeg"/>
  <Override PartName="/ppt/media/image11.png" ContentType="image/png"/>
  <Override PartName="/ppt/media/image7.png" ContentType="image/png"/>
  <Override PartName="/ppt/media/image6.png" ContentType="image/png"/>
  <Override PartName="/ppt/media/image8.png" ContentType="image/png"/>
  <Override PartName="/ppt/media/image10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media19.MP4" ContentType="video/mp4"/>
  <Override PartName="/ppt/media/image20.png" ContentType="image/png"/>
  <Override PartName="/ppt/media/media21.MP4" ContentType="video/mp4"/>
  <Override PartName="/ppt/media/image22.png" ContentType="image/png"/>
  <Override PartName="/ppt/media/image23.png" ContentType="image/png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65" r:id="rId4"/>
    <p:sldMasterId id="214748366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16.xml"/><Relationship Id="rId5" Type="http://schemas.openxmlformats.org/officeDocument/2006/relationships/slideMaster" Target="slideMasters/slideMaster17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Для перемещения страницы щёлкните мышью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2000" strike="noStrike" u="none">
                <a:solidFill>
                  <a:srgbClr val="000000"/>
                </a:solidFill>
                <a:effectLst/>
                <a:uFillTx/>
                <a:latin typeface="Arial"/>
              </a:rPr>
              <a:t>Для правки формата примечаний щёлкните мышью</a:t>
            </a:r>
            <a:endParaRPr b="0" lang="ru-RU" sz="2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0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5" name="PlaceHolder 4"/>
          <p:cNvSpPr>
            <a:spLocks noGrp="1"/>
          </p:cNvSpPr>
          <p:nvPr>
            <p:ph type="dt" idx="52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6" name="PlaceHolder 5"/>
          <p:cNvSpPr>
            <a:spLocks noGrp="1"/>
          </p:cNvSpPr>
          <p:nvPr>
            <p:ph type="ftr" idx="53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307" name="PlaceHolder 6"/>
          <p:cNvSpPr>
            <a:spLocks noGrp="1"/>
          </p:cNvSpPr>
          <p:nvPr>
            <p:ph type="sldNum" idx="54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buNone/>
            </a:pPr>
            <a:fld id="{D69CB26C-50EF-4853-8BF4-E75F98BF269A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1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217440" y="812880"/>
            <a:ext cx="7124400" cy="4008240"/>
          </a:xfrm>
          <a:prstGeom prst="rect">
            <a:avLst/>
          </a:prstGeom>
          <a:ln w="0">
            <a:noFill/>
          </a:ln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280" cy="48106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9" name="PlaceHolder 3"/>
          <p:cNvSpPr>
            <a:spLocks noGrp="1"/>
          </p:cNvSpPr>
          <p:nvPr>
            <p:ph type="sldNum" idx="55"/>
          </p:nvPr>
        </p:nvSpPr>
        <p:spPr>
          <a:xfrm>
            <a:off x="4278960" y="10157400"/>
            <a:ext cx="3280320" cy="533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2A5B96BB-0F22-4898-8223-3B303F6D43E0}" type="slidenum"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&lt;номер&gt;</a:t>
            </a:fld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8" name="PlaceHolder 3"/>
          <p:cNvSpPr>
            <a:spLocks noGrp="1"/>
          </p:cNvSpPr>
          <p:nvPr>
            <p:ph type="sldNum" idx="58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DD0B4129-A6CB-4EEF-AFFE-8786F78BAA5D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2" name="PlaceHolder 3"/>
          <p:cNvSpPr>
            <a:spLocks noGrp="1"/>
          </p:cNvSpPr>
          <p:nvPr>
            <p:ph type="sldNum" idx="56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9D6768C8-5698-44E5-9C63-A9D1ADC7F8C3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1" name="PlaceHolder 3"/>
          <p:cNvSpPr>
            <a:spLocks noGrp="1"/>
          </p:cNvSpPr>
          <p:nvPr>
            <p:ph type="sldNum" idx="59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8F89CF43-4E06-4807-A264-07668A694440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 type="sldNum" idx="60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1ED8908F-84C9-4FE9-9CCA-CEA516B3F412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buNone/>
            </a:pP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sldNum" idx="57"/>
          </p:nvPr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 defTabSz="914400">
              <a:lnSpc>
                <a:spcPct val="100000"/>
              </a:lnSpc>
              <a:buNone/>
              <a:tabLst>
                <a:tab algn="l" pos="0"/>
              </a:tabLst>
              <a:def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  <a:tabLst>
                <a:tab algn="l" pos="0"/>
              </a:tabLst>
            </a:pPr>
            <a:fld id="{6E6E0998-5ABF-46F1-97CF-1435353344AA}" type="slidenum">
              <a:rPr b="0" lang="ru-RU" sz="1200" strike="noStrike" u="none">
                <a:solidFill>
                  <a:srgbClr val="000000"/>
                </a:solidFill>
                <a:effectLst/>
                <a:uFillTx/>
                <a:latin typeface="Times New Roman"/>
                <a:ea typeface="+mn-ea"/>
              </a:rPr>
              <a:t>&lt;номер&gt;</a:t>
            </a:fld>
            <a:endParaRPr b="0" lang="ru-RU" sz="12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77160" y="599040"/>
            <a:ext cx="8596080" cy="134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08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50D9A83-7C33-4C45-9B34-E3AF6C3D030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карточки имени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163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164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165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6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7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8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9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0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1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2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931320" y="609480"/>
            <a:ext cx="8093520" cy="302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677160" y="4013280"/>
            <a:ext cx="8596080" cy="51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677160" y="4527360"/>
            <a:ext cx="8596080" cy="151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dt" idx="28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ftr" idx="29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sldNum" idx="30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80F2A752-2650-4501-BEEA-AF74AD4D6EBE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79" name="TextBox 23"/>
          <p:cNvSpPr/>
          <p:nvPr/>
        </p:nvSpPr>
        <p:spPr>
          <a:xfrm>
            <a:off x="541800" y="79020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trike="noStrike" u="none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Arial"/>
              </a:rPr>
              <a:t>“</a:t>
            </a:r>
            <a:endParaRPr b="0" lang="ru-RU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80" name="TextBox 24"/>
          <p:cNvSpPr/>
          <p:nvPr/>
        </p:nvSpPr>
        <p:spPr>
          <a:xfrm>
            <a:off x="8893080" y="288648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trike="noStrike" u="none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Arial"/>
              </a:rPr>
              <a:t>”</a:t>
            </a:r>
            <a:endParaRPr b="0" lang="ru-RU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Истина или ложь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182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183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184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5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6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7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8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9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0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1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85800" y="609480"/>
            <a:ext cx="8587440" cy="302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77160" y="4013280"/>
            <a:ext cx="8596080" cy="51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77160" y="4527360"/>
            <a:ext cx="8596080" cy="151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dt" idx="31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ftr" idx="32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97" name="PlaceHolder 6"/>
          <p:cNvSpPr>
            <a:spLocks noGrp="1"/>
          </p:cNvSpPr>
          <p:nvPr>
            <p:ph type="sldNum" idx="33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14CE381B-9879-4738-90C2-1418F78D0DCF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Заголовок и вертикальный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199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200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201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2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3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4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5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6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7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8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080" cy="388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Второй уровень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Третий уровень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Четвертый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Пятый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dt" idx="34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ftr" idx="35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sldNum" idx="36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CEF72A40-5F2C-4102-898B-00ED1709F0D5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Вертикальный заголовок и текст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215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216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217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8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9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0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1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2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3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24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25" name="PlaceHolder 1"/>
          <p:cNvSpPr>
            <a:spLocks noGrp="1"/>
          </p:cNvSpPr>
          <p:nvPr>
            <p:ph type="title"/>
          </p:nvPr>
        </p:nvSpPr>
        <p:spPr>
          <a:xfrm>
            <a:off x="7967520" y="609480"/>
            <a:ext cx="1303920" cy="52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26" name="PlaceHolder 2"/>
          <p:cNvSpPr>
            <a:spLocks noGrp="1"/>
          </p:cNvSpPr>
          <p:nvPr>
            <p:ph type="body"/>
          </p:nvPr>
        </p:nvSpPr>
        <p:spPr>
          <a:xfrm>
            <a:off x="677160" y="609480"/>
            <a:ext cx="7059600" cy="52506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Второй уровень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Третий уровень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Четвертый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Пятый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27" name="PlaceHolder 3"/>
          <p:cNvSpPr>
            <a:spLocks noGrp="1"/>
          </p:cNvSpPr>
          <p:nvPr>
            <p:ph type="dt" idx="37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8" name="PlaceHolder 4"/>
          <p:cNvSpPr>
            <a:spLocks noGrp="1"/>
          </p:cNvSpPr>
          <p:nvPr>
            <p:ph type="ftr" idx="38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29" name="PlaceHolder 5"/>
          <p:cNvSpPr>
            <a:spLocks noGrp="1"/>
          </p:cNvSpPr>
          <p:nvPr>
            <p:ph type="sldNum" idx="39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A0C57B70-B447-4A60-9991-A6DEB9989BA7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раздел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231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232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233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4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5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6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7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8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39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40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41" name="PlaceHolder 1"/>
          <p:cNvSpPr>
            <a:spLocks noGrp="1"/>
          </p:cNvSpPr>
          <p:nvPr>
            <p:ph type="title"/>
          </p:nvPr>
        </p:nvSpPr>
        <p:spPr>
          <a:xfrm>
            <a:off x="677160" y="2700720"/>
            <a:ext cx="8596080" cy="182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0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42" name="PlaceHolder 2"/>
          <p:cNvSpPr>
            <a:spLocks noGrp="1"/>
          </p:cNvSpPr>
          <p:nvPr>
            <p:ph type="body"/>
          </p:nvPr>
        </p:nvSpPr>
        <p:spPr>
          <a:xfrm>
            <a:off x="677160" y="4527360"/>
            <a:ext cx="8596080" cy="859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43" name="PlaceHolder 3"/>
          <p:cNvSpPr>
            <a:spLocks noGrp="1"/>
          </p:cNvSpPr>
          <p:nvPr>
            <p:ph type="dt" idx="40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4" name="PlaceHolder 4"/>
          <p:cNvSpPr>
            <a:spLocks noGrp="1"/>
          </p:cNvSpPr>
          <p:nvPr>
            <p:ph type="ftr" idx="41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5" name="PlaceHolder 5"/>
          <p:cNvSpPr>
            <a:spLocks noGrp="1"/>
          </p:cNvSpPr>
          <p:nvPr>
            <p:ph type="sldNum" idx="42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DAD43D10-8D28-4117-ACA9-D2B54B926B73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Два объекта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247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248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249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0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1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2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3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4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5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56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4183200" cy="388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Второй уровень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Третий уровень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Четвертый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Пятый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5090040" y="2160720"/>
            <a:ext cx="4183200" cy="3880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Второй уровень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Третий уровень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Четвертый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Пятый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60" name="PlaceHolder 4"/>
          <p:cNvSpPr>
            <a:spLocks noGrp="1"/>
          </p:cNvSpPr>
          <p:nvPr>
            <p:ph type="dt" idx="43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1" name="PlaceHolder 5"/>
          <p:cNvSpPr>
            <a:spLocks noGrp="1"/>
          </p:cNvSpPr>
          <p:nvPr>
            <p:ph type="ftr" idx="44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2" name="PlaceHolder 6"/>
          <p:cNvSpPr>
            <a:spLocks noGrp="1"/>
          </p:cNvSpPr>
          <p:nvPr>
            <p:ph type="sldNum" idx="45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B098380-F7A0-41D0-BE78-D812D2B6E023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677160" y="599040"/>
            <a:ext cx="8596080" cy="134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77160" y="2160720"/>
            <a:ext cx="859608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C2B4BBA4-F8F7-414C-83C1-2658C6A668C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77160" y="599040"/>
            <a:ext cx="8596080" cy="134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08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7570126A-143C-4CDE-AD22-0B4A70C30DA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677160" y="599040"/>
            <a:ext cx="8596080" cy="134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/>
          </p:nvPr>
        </p:nvSpPr>
        <p:spPr>
          <a:xfrm>
            <a:off x="677160" y="2160720"/>
            <a:ext cx="859608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ru-RU" sz="2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47"/>
          </p:nvPr>
        </p:nvSpPr>
        <p:spPr/>
        <p:txBody>
          <a:bodyPr/>
          <a:p>
            <a:fld id="{CD8C3BD9-B12E-45A5-BDE5-30F4E587D958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8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Обычны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677160" y="599040"/>
            <a:ext cx="8596080" cy="134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subTitle"/>
          </p:nvPr>
        </p:nvSpPr>
        <p:spPr>
          <a:xfrm>
            <a:off x="677160" y="2160720"/>
            <a:ext cx="859608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 algn="ctr">
              <a:buNone/>
            </a:pPr>
            <a:endParaRPr b="0" lang="ru-RU" sz="32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0"/>
          </p:nvPr>
        </p:nvSpPr>
        <p:spPr/>
        <p:txBody>
          <a:bodyPr/>
          <a:p>
            <a:fld id="{0948640D-8C81-4FC0-828C-56E73B72AA8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51"/>
          </p:nvPr>
        </p:nvSpPr>
        <p:spPr/>
        <p:txBody>
          <a:bodyPr/>
          <a:p>
            <a:r>
              <a:rPr lang="ru-R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Заголовок и подпись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30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31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32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3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4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5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6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7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8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39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3402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677160" y="4470480"/>
            <a:ext cx="8596080" cy="157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dt" idx="4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ftr" idx="5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sldNum" idx="6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23BED70-49E8-4117-B12B-398974A79F25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Сравнение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46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47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48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9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0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1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2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3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4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5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75720" y="2161080"/>
            <a:ext cx="4185000" cy="57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75720" y="2737080"/>
            <a:ext cx="4185000" cy="330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Второй уровень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Третий уровень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Четвертый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Пятый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088240" y="2161080"/>
            <a:ext cx="4185000" cy="57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60" name="PlaceHolder 5"/>
          <p:cNvSpPr>
            <a:spLocks noGrp="1"/>
          </p:cNvSpPr>
          <p:nvPr>
            <p:ph type="body"/>
          </p:nvPr>
        </p:nvSpPr>
        <p:spPr>
          <a:xfrm>
            <a:off x="5088240" y="2737080"/>
            <a:ext cx="4185000" cy="33033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Второй уровень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Третий уровень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Четвертый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Пятый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61" name="PlaceHolder 6"/>
          <p:cNvSpPr>
            <a:spLocks noGrp="1"/>
          </p:cNvSpPr>
          <p:nvPr>
            <p:ph type="dt" idx="7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2" name="PlaceHolder 7"/>
          <p:cNvSpPr>
            <a:spLocks noGrp="1"/>
          </p:cNvSpPr>
          <p:nvPr>
            <p:ph type="ftr" idx="8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63" name="PlaceHolder 8"/>
          <p:cNvSpPr>
            <a:spLocks noGrp="1"/>
          </p:cNvSpPr>
          <p:nvPr>
            <p:ph type="sldNum" idx="9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E7B7B84F-5850-467F-BE05-5217571EDC88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Только заголовок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65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66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67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8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9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0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1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2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3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4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dt" idx="10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ftr" idx="11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sldNum" idx="12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2C96E586-CD27-4A1E-8B47-2593D13EA2C9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Пустой слайд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80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81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82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3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4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5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6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7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8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9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90" name="PlaceHolder 1"/>
          <p:cNvSpPr>
            <a:spLocks noGrp="1"/>
          </p:cNvSpPr>
          <p:nvPr>
            <p:ph type="dt" idx="13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ftr" idx="14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15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50B573D-85DE-4ED9-8978-7C6C1234AAB0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Объект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94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95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96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7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8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9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0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1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2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3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677160" y="1498680"/>
            <a:ext cx="3853800" cy="1277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0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760640" y="514800"/>
            <a:ext cx="4512960" cy="55256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343080" indent="-34308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1" marL="743040" indent="-28584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6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Второй уровень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2" marL="11430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Третий уровень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3" marL="16002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Четвертый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4" marL="2057400" indent="-228600" defTabSz="457200">
              <a:lnSpc>
                <a:spcPct val="100000"/>
              </a:lnSpc>
              <a:spcBef>
                <a:spcPts val="1001"/>
              </a:spcBef>
              <a:buClr>
                <a:srgbClr val="5fcbef"/>
              </a:buClr>
              <a:buSzPct val="80000"/>
              <a:buFont typeface="Wingdings 3" charset="2"/>
              <a:buChar char=""/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Пятый уровень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677160" y="2777040"/>
            <a:ext cx="3853800" cy="25837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dt" idx="16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8" name="PlaceHolder 5"/>
          <p:cNvSpPr>
            <a:spLocks noGrp="1"/>
          </p:cNvSpPr>
          <p:nvPr>
            <p:ph type="ftr" idx="17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09" name="PlaceHolder 6"/>
          <p:cNvSpPr>
            <a:spLocks noGrp="1"/>
          </p:cNvSpPr>
          <p:nvPr>
            <p:ph type="sldNum" idx="18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0CCB2771-F3D7-4F0C-BAF8-F2630B75FD88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Рисунок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111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112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113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4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5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6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7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8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19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20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677160" y="4800600"/>
            <a:ext cx="8596080" cy="5659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24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2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677160" y="609480"/>
            <a:ext cx="8596080" cy="384516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rmAutofit/>
          </a:bodyPr>
          <a:p>
            <a:pPr marL="228600" indent="0" algn="ctr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Вставка рисунка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677160" y="5367240"/>
            <a:ext cx="8596080" cy="673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2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2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ftr" idx="19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sldNum" idx="20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69C9B136-770A-4FDD-A80E-BFEE39B37563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26" name="PlaceHolder 6"/>
          <p:cNvSpPr>
            <a:spLocks noGrp="1"/>
          </p:cNvSpPr>
          <p:nvPr>
            <p:ph type="dt" idx="21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Цитата с подписью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128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129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130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1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2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3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4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5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6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37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931320" y="609480"/>
            <a:ext cx="8093520" cy="3021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1366200" y="3632040"/>
            <a:ext cx="7223760" cy="380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6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77160" y="4470480"/>
            <a:ext cx="8596080" cy="1570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dt" idx="22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2" name="PlaceHolder 5"/>
          <p:cNvSpPr>
            <a:spLocks noGrp="1"/>
          </p:cNvSpPr>
          <p:nvPr>
            <p:ph type="ftr" idx="23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3" name="PlaceHolder 6"/>
          <p:cNvSpPr>
            <a:spLocks noGrp="1"/>
          </p:cNvSpPr>
          <p:nvPr>
            <p:ph type="sldNum" idx="24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399F39C6-BE33-4B2E-B288-AE24CA0FAF00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44" name="TextBox 23"/>
          <p:cNvSpPr/>
          <p:nvPr/>
        </p:nvSpPr>
        <p:spPr>
          <a:xfrm>
            <a:off x="541800" y="79020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trike="noStrike" u="none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Arial"/>
              </a:rPr>
              <a:t>“</a:t>
            </a:r>
            <a:endParaRPr b="0" lang="ru-RU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145" name="TextBox 24"/>
          <p:cNvSpPr/>
          <p:nvPr/>
        </p:nvSpPr>
        <p:spPr>
          <a:xfrm>
            <a:off x="8893080" y="2886480"/>
            <a:ext cx="608760" cy="5839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 defTabSz="457200">
              <a:lnSpc>
                <a:spcPct val="100000"/>
              </a:lnSpc>
            </a:pPr>
            <a:r>
              <a:rPr b="0" lang="en-US" sz="8000" strike="noStrike" u="none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FillTx/>
                <a:latin typeface="Arial"/>
              </a:rPr>
              <a:t>”</a:t>
            </a:r>
            <a:endParaRPr b="0" lang="ru-RU" sz="80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Карточка имени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147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148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149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0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1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2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3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4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5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56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677160" y="1932120"/>
            <a:ext cx="8596080" cy="25948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Образец заголовка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677160" y="4527360"/>
            <a:ext cx="8596080" cy="15130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0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>
                    <a:lumMod val="75000"/>
                    <a:lumOff val="25000"/>
                  </a:schemeClr>
                </a:solidFill>
                <a:effectLst/>
                <a:uFillTx/>
                <a:latin typeface="Trebuchet MS"/>
              </a:rPr>
              <a:t>Образец текста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dt" idx="25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900" strike="noStrike" u="none">
                <a:solidFill>
                  <a:schemeClr val="dk1">
                    <a:tint val="75000"/>
                  </a:schemeClr>
                </a:solidFill>
                <a:effectLst/>
                <a:uFillTx/>
                <a:latin typeface="Trebuchet MS"/>
              </a:rPr>
              <a:t>&lt;дата/время&gt;</a:t>
            </a:r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ftr" idx="26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sldNum" idx="27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9DC0F2BB-3764-456D-8EE6-1A7A56197927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8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0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1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2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3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4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5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6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7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8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9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0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grpSp>
        <p:nvGrpSpPr>
          <p:cNvPr id="11" name="Group 15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sp>
          <p:nvSpPr>
            <p:cNvPr id="12" name="Freeform 14"/>
            <p:cNvSpPr/>
            <p:nvPr/>
          </p:nvSpPr>
          <p:spPr>
            <a:xfrm>
              <a:off x="0" y="-7920"/>
              <a:ext cx="862920" cy="5697360"/>
            </a:xfrm>
            <a:custGeom>
              <a:avLst/>
              <a:gdLst>
                <a:gd name="textAreaLeft" fmla="*/ 0 w 862920"/>
                <a:gd name="textAreaRight" fmla="*/ 863640 w 862920"/>
                <a:gd name="textAreaTop" fmla="*/ 0 h 5697360"/>
                <a:gd name="textAreaBottom" fmla="*/ 5698080 h 5697360"/>
              </a:gdLst>
              <a:ahLst/>
              <a:cxnLst/>
              <a:rect l="textAreaLeft" t="textAreaTop" r="textAreaRight" b="textAreaBottom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cxnSp>
          <p:nvCxnSpPr>
            <p:cNvPr id="13" name="Straight Connector 18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14" name="Straight Connector 19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15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6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7" name="Isosceles Triangle 22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8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19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0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1" name="Isosceles Triangle 26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77160" y="599040"/>
            <a:ext cx="8596080" cy="134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ftr" idx="1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sldNum" idx="2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580C9E67-1E59-429E-BD08-6FD8CE8C0930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dt" idx="3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8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Для правки структуры щёлкните мышью</a:t>
            </a:r>
            <a:endParaRPr b="0" lang="ru-RU" sz="2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Второй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Третий уровень структуры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Четвёртый уровень структуры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Пятый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Шестой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20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Седьмой уровень структуры</a:t>
            </a:r>
            <a:endParaRPr b="0" lang="ru-RU" sz="20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264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265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266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7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8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69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0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1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2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73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77160" y="599040"/>
            <a:ext cx="8596080" cy="134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77160" y="2160720"/>
            <a:ext cx="8596080" cy="3880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Для правки структуры щёлкните мышью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Второй уровень структуры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Третий уровень структуры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Четвёртый уровень структуры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Пятый уровень структуры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Шестой уровень структуры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ru-RU" sz="18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Седьмой уровень структуры</a:t>
            </a:r>
            <a:endParaRPr b="0" lang="ru-RU" sz="18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ftr" idx="46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&lt;нижний колонтитул&gt;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sldNum" idx="47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4DA49ED9-0045-486F-A253-8F70BCC7276E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&lt;номер&gt;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78" name="PlaceHolder 5"/>
          <p:cNvSpPr>
            <a:spLocks noGrp="1"/>
          </p:cNvSpPr>
          <p:nvPr>
            <p:ph type="dt" idx="48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&lt;дата/время&gt;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2"/>
    <p:sldLayoutId id="2147483667" r:id="rId3"/>
    <p:sldLayoutId id="2147483668" r:id="rId4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roup 43"/>
          <p:cNvGrpSpPr/>
          <p:nvPr/>
        </p:nvGrpSpPr>
        <p:grpSpPr>
          <a:xfrm>
            <a:off x="0" y="-8640"/>
            <a:ext cx="12191400" cy="6867000"/>
            <a:chOff x="0" y="-8640"/>
            <a:chExt cx="12191400" cy="6867000"/>
          </a:xfrm>
        </p:grpSpPr>
        <p:cxnSp>
          <p:nvCxnSpPr>
            <p:cNvPr id="286" name="Straight Connector 19"/>
            <p:cNvCxnSpPr/>
            <p:nvPr/>
          </p:nvCxnSpPr>
          <p:spPr>
            <a:xfrm>
              <a:off x="9370800" y="0"/>
              <a:ext cx="1220040" cy="685872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cxnSp>
          <p:nvCxnSpPr>
            <p:cNvPr id="287" name="Straight Connector 20"/>
            <p:cNvCxnSpPr/>
            <p:nvPr/>
          </p:nvCxnSpPr>
          <p:spPr>
            <a:xfrm flipH="1">
              <a:off x="7425000" y="3681360"/>
              <a:ext cx="4764240" cy="3177360"/>
            </a:xfrm>
            <a:prstGeom prst="straightConnector1">
              <a:avLst/>
            </a:prstGeom>
            <a:ln cap="rnd" w="9525">
              <a:solidFill>
                <a:schemeClr val="accent1">
                  <a:alpha val="70000"/>
                </a:schemeClr>
              </a:solidFill>
              <a:round/>
            </a:ln>
          </p:spPr>
        </p:cxnSp>
        <p:sp>
          <p:nvSpPr>
            <p:cNvPr id="288" name="Rectangle 23"/>
            <p:cNvSpPr/>
            <p:nvPr/>
          </p:nvSpPr>
          <p:spPr>
            <a:xfrm>
              <a:off x="9181440" y="-8640"/>
              <a:ext cx="3006720" cy="6865920"/>
            </a:xfrm>
            <a:custGeom>
              <a:avLst/>
              <a:gdLst>
                <a:gd name="textAreaLeft" fmla="*/ 0 w 3006720"/>
                <a:gd name="textAreaRight" fmla="*/ 3007440 w 3006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89" name="Rectangle 25"/>
            <p:cNvSpPr/>
            <p:nvPr/>
          </p:nvSpPr>
          <p:spPr>
            <a:xfrm>
              <a:off x="9603360" y="-8640"/>
              <a:ext cx="2587680" cy="6865920"/>
            </a:xfrm>
            <a:custGeom>
              <a:avLst/>
              <a:gdLst>
                <a:gd name="textAreaLeft" fmla="*/ 0 w 2587680"/>
                <a:gd name="textAreaRight" fmla="*/ 2588400 w 258768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0" name="Isosceles Triangle 23"/>
            <p:cNvSpPr/>
            <p:nvPr/>
          </p:nvSpPr>
          <p:spPr>
            <a:xfrm>
              <a:off x="8932320" y="3048120"/>
              <a:ext cx="3259080" cy="38091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1" name="Rectangle 27"/>
            <p:cNvSpPr/>
            <p:nvPr/>
          </p:nvSpPr>
          <p:spPr>
            <a:xfrm>
              <a:off x="9334440" y="-8640"/>
              <a:ext cx="2853720" cy="6865920"/>
            </a:xfrm>
            <a:custGeom>
              <a:avLst/>
              <a:gdLst>
                <a:gd name="textAreaLeft" fmla="*/ 0 w 2853720"/>
                <a:gd name="textAreaRight" fmla="*/ 2854440 w 28537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2" name="Rectangle 28"/>
            <p:cNvSpPr/>
            <p:nvPr/>
          </p:nvSpPr>
          <p:spPr>
            <a:xfrm>
              <a:off x="10898640" y="-8640"/>
              <a:ext cx="1289520" cy="6865920"/>
            </a:xfrm>
            <a:custGeom>
              <a:avLst/>
              <a:gdLst>
                <a:gd name="textAreaLeft" fmla="*/ 0 w 1289520"/>
                <a:gd name="textAreaRight" fmla="*/ 1290240 w 128952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3" name="Rectangle 29"/>
            <p:cNvSpPr/>
            <p:nvPr/>
          </p:nvSpPr>
          <p:spPr>
            <a:xfrm>
              <a:off x="10938960" y="-8640"/>
              <a:ext cx="1249200" cy="6865920"/>
            </a:xfrm>
            <a:custGeom>
              <a:avLst/>
              <a:gdLst>
                <a:gd name="textAreaLeft" fmla="*/ 0 w 1249200"/>
                <a:gd name="textAreaRight" fmla="*/ 1249920 w 1249200"/>
                <a:gd name="textAreaTop" fmla="*/ 0 h 6865920"/>
                <a:gd name="textAreaBottom" fmla="*/ 6866640 h 6865920"/>
              </a:gdLst>
              <a:ahLst/>
              <a:cxnLst/>
              <a:rect l="textAreaLeft" t="textAreaTop" r="textAreaRight" b="textAreaBottom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ffffff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4" name="Isosceles Triangle 27"/>
            <p:cNvSpPr/>
            <p:nvPr/>
          </p:nvSpPr>
          <p:spPr>
            <a:xfrm>
              <a:off x="10371600" y="3589920"/>
              <a:ext cx="1816560" cy="326736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  <p:sp>
          <p:nvSpPr>
            <p:cNvPr id="295" name="Isosceles Triangle 18"/>
            <p:cNvSpPr/>
            <p:nvPr/>
          </p:nvSpPr>
          <p:spPr>
            <a:xfrm>
              <a:off x="0" y="4013280"/>
              <a:ext cx="447840" cy="28440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>
              <a:outerShdw blurRad="38160" dir="5400000" dist="25560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ru-RU" sz="1800" strike="noStrike" u="none">
                <a:solidFill>
                  <a:srgbClr val="000000"/>
                </a:solidFill>
                <a:effectLst/>
                <a:uFillTx/>
                <a:latin typeface="Arial"/>
              </a:endParaRPr>
            </a:p>
          </p:txBody>
        </p:sp>
      </p:grpSp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677160" y="599040"/>
            <a:ext cx="8596080" cy="1341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spAutoFit/>
          </a:bodyPr>
          <a:p>
            <a:pPr indent="0">
              <a:buNone/>
            </a:pPr>
            <a:r>
              <a:rPr b="0" lang="ru-RU" sz="4400" strike="noStrike" u="none">
                <a:solidFill>
                  <a:schemeClr val="dk1"/>
                </a:solidFill>
                <a:effectLst/>
                <a:uFillTx/>
                <a:latin typeface="Trebuchet MS"/>
              </a:rPr>
              <a:t>Для правки текста заглавия щёлкните мышью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 type="ftr" idx="49"/>
          </p:nvPr>
        </p:nvSpPr>
        <p:spPr>
          <a:xfrm>
            <a:off x="677160" y="6041520"/>
            <a:ext cx="62967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tabLst>
                <a:tab algn="l" pos="0"/>
              </a:tabLst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8" name="PlaceHolder 3"/>
          <p:cNvSpPr>
            <a:spLocks noGrp="1"/>
          </p:cNvSpPr>
          <p:nvPr>
            <p:ph type="sldNum" idx="50"/>
          </p:nvPr>
        </p:nvSpPr>
        <p:spPr>
          <a:xfrm>
            <a:off x="8590680" y="6041520"/>
            <a:ext cx="6825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 algn="r" defTabSz="457200">
              <a:lnSpc>
                <a:spcPct val="100000"/>
              </a:lnSpc>
              <a:buNone/>
              <a:tabLst>
                <a:tab algn="l" pos="0"/>
              </a:tabLst>
              <a:def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defRPr>
            </a:lvl1pPr>
          </a:lstStyle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fld id="{FCC43A0F-F7EE-4399-A095-3D9A51AD73E2}" type="slidenum">
              <a:rPr b="0" lang="en-US" sz="9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1</a:t>
            </a:fld>
            <a:endParaRPr b="0" lang="ru-RU" sz="9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  <p:sp>
        <p:nvSpPr>
          <p:cNvPr id="299" name="PlaceHolder 4"/>
          <p:cNvSpPr>
            <a:spLocks noGrp="1"/>
          </p:cNvSpPr>
          <p:nvPr>
            <p:ph type="dt" idx="51"/>
          </p:nvPr>
        </p:nvSpPr>
        <p:spPr>
          <a:xfrm>
            <a:off x="7205040" y="6041520"/>
            <a:ext cx="911160" cy="364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lstStyle>
            <a:lvl1pPr indent="0">
              <a:buNone/>
              <a:def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defRPr>
            </a:lvl1pPr>
          </a:lstStyle>
          <a:p>
            <a:pPr indent="0">
              <a:buNone/>
            </a:pPr>
            <a:r>
              <a:rPr b="0" lang="ru-RU" sz="1400" strike="noStrike" u="none">
                <a:solidFill>
                  <a:srgbClr val="000000"/>
                </a:solidFill>
                <a:effectLst/>
                <a:uFillTx/>
                <a:latin typeface="Times New Roman"/>
              </a:rPr>
              <a:t> </a:t>
            </a:r>
            <a:endParaRPr b="0" lang="ru-RU" sz="1400" strike="noStrike" u="none">
              <a:solidFill>
                <a:srgbClr val="000000"/>
              </a:solidFill>
              <a:effectLst/>
              <a:uFillTx/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6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6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6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6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6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video" Target="../media/media19.MP4"/><Relationship Id="rId2" Type="http://schemas.microsoft.com/office/2007/relationships/media" Target="../media/media19.MP4"/><Relationship Id="rId3" Type="http://schemas.openxmlformats.org/officeDocument/2006/relationships/image" Target="../media/image20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slideLayout" Target="../slideLayouts/slideLayout16.xml"/><Relationship Id="rId3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video" Target="../media/media21.MP4"/><Relationship Id="rId2" Type="http://schemas.microsoft.com/office/2007/relationships/media" Target="../media/media21.MP4"/><Relationship Id="rId3" Type="http://schemas.openxmlformats.org/officeDocument/2006/relationships/image" Target="../media/image22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hyperlink" Target="https://t.me/JobDetectorBot" TargetMode="External"/><Relationship Id="rId3" Type="http://schemas.openxmlformats.org/officeDocument/2006/relationships/hyperlink" Target="https://t.me/JobDetectorBot" TargetMode="External"/><Relationship Id="rId4" Type="http://schemas.openxmlformats.org/officeDocument/2006/relationships/slideLayout" Target="../slideLayouts/slideLayout16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6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audio" Target="../media/audio1.wav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6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6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6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38560" y="2229120"/>
            <a:ext cx="8734680" cy="16455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r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54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JobDetectorBot</a:t>
            </a:r>
            <a:r>
              <a:rPr b="0" lang="ru-RU" sz="54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 </a:t>
            </a:r>
            <a:br>
              <a:rPr sz="5400"/>
            </a:br>
            <a:r>
              <a:rPr b="0" lang="en-US" sz="40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Your ultimate job hunting companion</a:t>
            </a:r>
            <a:endParaRPr b="0" lang="ru-RU" sz="40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subTitle"/>
          </p:nvPr>
        </p:nvSpPr>
        <p:spPr>
          <a:xfrm>
            <a:off x="1506960" y="4050720"/>
            <a:ext cx="7766280" cy="10962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0" algn="r" defTabSz="457200">
              <a:lnSpc>
                <a:spcPct val="10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ru-RU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Trebuchet MS"/>
              </a:rPr>
              <a:t>Команда </a:t>
            </a:r>
            <a:r>
              <a:rPr b="1" lang="ru-RU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Trebuchet MS"/>
              </a:rPr>
              <a:t>Безработных</a:t>
            </a:r>
            <a:r>
              <a:rPr b="1" lang="en-US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Trebuchet MS"/>
              </a:rPr>
              <a:t>.NET</a:t>
            </a:r>
            <a:br>
              <a:rPr sz="1800"/>
            </a:br>
            <a:r>
              <a:rPr b="0" lang="ru-RU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Trebuchet MS"/>
              </a:rPr>
              <a:t>Юлдашева Марина</a:t>
            </a:r>
            <a:br>
              <a:rPr sz="1800"/>
            </a:br>
            <a:r>
              <a:rPr b="0" lang="ru-RU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Trebuchet MS"/>
              </a:rPr>
              <a:t>Бикташев Тимур</a:t>
            </a:r>
            <a:br>
              <a:rPr sz="1800"/>
            </a:br>
            <a:br>
              <a:rPr sz="1800"/>
            </a:br>
            <a:r>
              <a:rPr b="0" lang="ru-RU" sz="1800" strike="noStrike" u="none">
                <a:solidFill>
                  <a:schemeClr val="dk1">
                    <a:lumMod val="50000"/>
                    <a:lumOff val="50000"/>
                  </a:schemeClr>
                </a:solidFill>
                <a:effectLst/>
                <a:uFillTx/>
                <a:latin typeface="Trebuchet MS"/>
              </a:rPr>
              <a:t>Ментор: Николаев Андрей</a:t>
            </a:r>
            <a:endParaRPr b="0" lang="ru-RU" sz="18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720000" y="267120"/>
            <a:ext cx="8596080" cy="63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HtmlAgilityPack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340" name=""/>
          <p:cNvSpPr txBox="1"/>
          <p:nvPr/>
        </p:nvSpPr>
        <p:spPr>
          <a:xfrm>
            <a:off x="900000" y="1260000"/>
            <a:ext cx="5940000" cy="32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Плюсы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Удобный API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Многофункциональность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Поддержка .Net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endParaRPr b="1" lang="en-US" sz="16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endParaRPr b="1" lang="en-US" sz="16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Минусы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Документация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Хрупкость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PlaceHolder 1"/>
          <p:cNvSpPr>
            <a:spLocks noGrp="1"/>
          </p:cNvSpPr>
          <p:nvPr>
            <p:ph type="title"/>
          </p:nvPr>
        </p:nvSpPr>
        <p:spPr>
          <a:xfrm>
            <a:off x="720000" y="267120"/>
            <a:ext cx="8596080" cy="63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Selenium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342" name=""/>
          <p:cNvSpPr txBox="1"/>
          <p:nvPr/>
        </p:nvSpPr>
        <p:spPr>
          <a:xfrm>
            <a:off x="900000" y="1260000"/>
            <a:ext cx="5940000" cy="32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Плюсы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Тестирование реального поведения браузера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Мультибраузерность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Большое сообщество и документация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endParaRPr b="1" lang="en-US" sz="16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endParaRPr b="1" lang="en-US" sz="16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Минусы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Запуск в браузере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Хрупкость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720000" y="267120"/>
            <a:ext cx="8596080" cy="63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API HH.RU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344" name=""/>
          <p:cNvSpPr txBox="1"/>
          <p:nvPr/>
        </p:nvSpPr>
        <p:spPr>
          <a:xfrm>
            <a:off x="900000" y="1260000"/>
            <a:ext cx="5940000" cy="324000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spAutoFit/>
          </a:bodyPr>
          <a:p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Плюсы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Документированность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Версионность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Поддержка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endParaRPr b="1" lang="en-US" sz="16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endParaRPr b="1" lang="en-US" sz="16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r>
              <a:rPr b="1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Минусы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trike="noStrike" u="none">
                <a:solidFill>
                  <a:srgbClr val="000000"/>
                </a:solidFill>
                <a:effectLst/>
                <a:uFillTx/>
                <a:latin typeface="Segoe UI"/>
                <a:ea typeface="Microsoft YaHei"/>
              </a:rPr>
              <a:t>Платный функционал</a:t>
            </a: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  <a:p>
            <a:pPr marL="216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endParaRPr b="1" lang="en-US" sz="2000" strike="noStrike" u="none">
              <a:solidFill>
                <a:srgbClr val="fafafa"/>
              </a:solidFill>
              <a:effectLst/>
              <a:uFillTx/>
              <a:latin typeface="Segoe U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720000" y="267120"/>
            <a:ext cx="8596080" cy="63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Базы данных сервиса вакансий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46" name="Рисунок 1" descr=""/>
          <p:cNvPicPr/>
          <p:nvPr/>
        </p:nvPicPr>
        <p:blipFill>
          <a:blip r:embed="rId1"/>
          <a:stretch/>
        </p:blipFill>
        <p:spPr>
          <a:xfrm>
            <a:off x="483480" y="1800000"/>
            <a:ext cx="9236160" cy="33033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PlaceHolder 1"/>
          <p:cNvSpPr>
            <a:spLocks noGrp="1"/>
          </p:cNvSpPr>
          <p:nvPr>
            <p:ph type="title"/>
          </p:nvPr>
        </p:nvSpPr>
        <p:spPr>
          <a:xfrm>
            <a:off x="720000" y="267120"/>
            <a:ext cx="8596080" cy="63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Базы данных сервиса вакансий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48" name="Рисунок 319" descr=""/>
          <p:cNvPicPr/>
          <p:nvPr/>
        </p:nvPicPr>
        <p:blipFill>
          <a:blip r:embed="rId1"/>
          <a:stretch/>
        </p:blipFill>
        <p:spPr>
          <a:xfrm>
            <a:off x="2486160" y="882360"/>
            <a:ext cx="4893480" cy="57772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720000" y="267120"/>
            <a:ext cx="8596080" cy="63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Архитектура сервиса вакансий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50" name="Рисунок 321" descr=""/>
          <p:cNvPicPr/>
          <p:nvPr/>
        </p:nvPicPr>
        <p:blipFill>
          <a:blip r:embed="rId1"/>
          <a:stretch/>
        </p:blipFill>
        <p:spPr>
          <a:xfrm>
            <a:off x="2949120" y="1080000"/>
            <a:ext cx="5510520" cy="49611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Базы данных бота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52" name="Рисунок 5" descr=""/>
          <p:cNvPicPr/>
          <p:nvPr/>
        </p:nvPicPr>
        <p:blipFill>
          <a:blip r:embed="rId1"/>
          <a:stretch/>
        </p:blipFill>
        <p:spPr>
          <a:xfrm>
            <a:off x="1320840" y="1365120"/>
            <a:ext cx="7123320" cy="4641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Архитектура</a:t>
            </a:r>
            <a:br>
              <a:rPr sz="3600"/>
            </a:b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бота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54" name="Рисунок 4" descr=""/>
          <p:cNvPicPr/>
          <p:nvPr/>
        </p:nvPicPr>
        <p:blipFill>
          <a:blip r:embed="rId1"/>
          <a:stretch/>
        </p:blipFill>
        <p:spPr>
          <a:xfrm>
            <a:off x="3527640" y="0"/>
            <a:ext cx="6689880" cy="68576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Принцип работы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56" name="Объект 6" descr=""/>
          <p:cNvPicPr/>
          <p:nvPr/>
        </p:nvPicPr>
        <p:blipFill>
          <a:blip r:embed="rId1"/>
          <a:stretch/>
        </p:blipFill>
        <p:spPr>
          <a:xfrm>
            <a:off x="774000" y="1612080"/>
            <a:ext cx="8220240" cy="388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57" name="PlaceHolder 1"/>
          <p:cNvSpPr/>
          <p:nvPr/>
        </p:nvSpPr>
        <p:spPr>
          <a:xfrm>
            <a:off x="4177440" y="5571720"/>
            <a:ext cx="4653000" cy="340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rmAutofit fontScale="25000" lnSpcReduction="19999"/>
          </a:bodyPr>
          <a:p>
            <a:pPr defTabSz="457200">
              <a:lnSpc>
                <a:spcPct val="100000"/>
              </a:lnSpc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Более детальный </a:t>
            </a:r>
            <a:r>
              <a:rPr b="0" lang="en-US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workflow</a:t>
            </a: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 можно посмотреть в </a:t>
            </a:r>
            <a:r>
              <a:rPr b="0" lang="en-US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readme.md</a:t>
            </a: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 репозитория проекта</a:t>
            </a:r>
            <a:endParaRPr b="0" lang="ru-RU" sz="3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Ввод</a:t>
            </a:r>
            <a:br>
              <a:rPr sz="3600"/>
            </a:b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критериев</a:t>
            </a:r>
            <a:br>
              <a:rPr sz="3600"/>
            </a:b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поиска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59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93280" y="457200"/>
            <a:ext cx="2905560" cy="6298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72066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359"/>
                </p:tgtEl>
              </p:cMediaNode>
            </p:video>
            <p:seq>
              <p:cTn id="61" restart="whenNotActive" nodeType="interactiveSeq" fill="hold">
                <p:stCondLst>
                  <p:cond delay="0" evt="onClick">
                    <p:tgtEl>
                      <p:spTgt spid="359"/>
                    </p:tgtEl>
                  </p:cond>
                </p:stCondLst>
                <p:childTnLst>
                  <p:par>
                    <p:cTn id="62" fill="hold">
                      <p:stCondLst>
                        <p:cond delay="0" evt="onClick">
                          <p:tgtEl>
                            <p:spTgt spid="359"/>
                          </p:tgtEl>
                        </p:cond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5" dur="1" fill="hold"/>
                                        <p:tgtEl>
                                          <p:spTgt spid="3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Проработка идеи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311" name="TextBox 4"/>
          <p:cNvSpPr/>
          <p:nvPr/>
        </p:nvSpPr>
        <p:spPr>
          <a:xfrm>
            <a:off x="677160" y="1860120"/>
            <a:ext cx="4114080" cy="4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24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Trebuchet MS"/>
              </a:rPr>
              <a:t>Как работают другие боты?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2" name="TextBox 5"/>
          <p:cNvSpPr/>
          <p:nvPr/>
        </p:nvSpPr>
        <p:spPr>
          <a:xfrm>
            <a:off x="3406320" y="2581200"/>
            <a:ext cx="4114080" cy="4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24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Trebuchet MS"/>
              </a:rPr>
              <a:t>Где взять вакансии?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3" name="TextBox 6"/>
          <p:cNvSpPr/>
          <p:nvPr/>
        </p:nvSpPr>
        <p:spPr>
          <a:xfrm>
            <a:off x="4499280" y="3302640"/>
            <a:ext cx="4114080" cy="4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24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Trebuchet MS"/>
              </a:rPr>
              <a:t>Как парсить сайты?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14" name="TextBox 7"/>
          <p:cNvSpPr/>
          <p:nvPr/>
        </p:nvSpPr>
        <p:spPr>
          <a:xfrm>
            <a:off x="5272920" y="3999600"/>
            <a:ext cx="4114080" cy="82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 defTabSz="457200">
              <a:lnSpc>
                <a:spcPct val="100000"/>
              </a:lnSpc>
            </a:pPr>
            <a:r>
              <a:rPr b="0" lang="ru-RU" sz="24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Trebuchet MS"/>
              </a:rPr>
              <a:t>Как унифицировать данные разных сервисов вакансий?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15" name="Picture 2" descr="Создать мем &quot;мемы с задумчивым лицом, мемы, думает мем&quot; - Картинки -  Meme-arsenal.com"/>
          <p:cNvPicPr/>
          <p:nvPr/>
        </p:nvPicPr>
        <p:blipFill>
          <a:blip r:embed="rId1"/>
          <a:stretch/>
        </p:blipFill>
        <p:spPr>
          <a:xfrm>
            <a:off x="1029600" y="2811960"/>
            <a:ext cx="2352960" cy="33030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6" name="TextBox 8"/>
          <p:cNvSpPr/>
          <p:nvPr/>
        </p:nvSpPr>
        <p:spPr>
          <a:xfrm>
            <a:off x="4645800" y="5064840"/>
            <a:ext cx="4114080" cy="4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24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Trebuchet MS"/>
              </a:rPr>
              <a:t>Как написать бот?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nodeType="afterEffect" fill="hold" presetClass="entr" presetID="4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nodeType="afterEffect" fill="hold" presetClass="entr" presetID="4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9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nodeType="afterEffect" fill="hold" presetClass="entr" presetID="4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nodeType="afterEffect" fill="hold" presetClass="entr" presetID="42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1" dur="5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2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0" name="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198320" y="457200"/>
            <a:ext cx="2900160" cy="6285960"/>
          </a:xfrm>
          <a:prstGeom prst="rect">
            <a:avLst/>
          </a:prstGeom>
          <a:ln w="0">
            <a:noFill/>
          </a:ln>
        </p:spPr>
      </p:pic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Редактирование</a:t>
            </a:r>
            <a:br>
              <a:rPr sz="3600"/>
            </a:b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и </a:t>
            </a:r>
            <a:br>
              <a:rPr sz="3600"/>
            </a:b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поиск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6" dur="indefinite" restart="never" nodeType="tmRoot">
          <p:childTnLst>
            <p:seq>
              <p:cTn id="67" dur="indefinite" nodeType="mainSeq">
                <p:childTnLst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00366" fill="hold"/>
                                        <p:tgtEl>
                                          <p:spTgt spid="3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>
              <p:cMediaNode>
                <p:cTn>
                  <p:stCondLst>
                    <p:cond delay="indefinite"/>
                  </p:stCondLst>
                </p:cTn>
                <p:tgtEl>
                  <p:spTgt spid="360"/>
                </p:tgtEl>
              </p:cMediaNode>
            </p:video>
            <p:seq>
              <p:cTn id="72" restart="whenNotActive" nodeType="interactiveSeq" fill="hold">
                <p:stCondLst>
                  <p:cond delay="0" evt="onClick">
                    <p:tgtEl>
                      <p:spTgt spid="360"/>
                    </p:tgtEl>
                  </p:cond>
                </p:stCondLst>
                <p:childTnLst>
                  <p:par>
                    <p:cTn id="73" fill="hold">
                      <p:stCondLst>
                        <p:cond delay="0" evt="onClick">
                          <p:tgtEl>
                            <p:spTgt spid="360"/>
                          </p:tgtEl>
                        </p:cond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6" dur="1" fill="hold"/>
                                        <p:tgtEl>
                                          <p:spTgt spid="3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Telegram</a:t>
            </a: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-бот </a:t>
            </a:r>
            <a:r>
              <a:rPr b="1" lang="en-US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JobDetectorBot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63" name="Объект 4" descr=""/>
          <p:cNvPicPr/>
          <p:nvPr/>
        </p:nvPicPr>
        <p:blipFill>
          <a:blip r:embed="rId1"/>
          <a:stretch/>
        </p:blipFill>
        <p:spPr>
          <a:xfrm>
            <a:off x="1208880" y="1703520"/>
            <a:ext cx="3891960" cy="4193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64" name="TextBox 6"/>
          <p:cNvSpPr/>
          <p:nvPr/>
        </p:nvSpPr>
        <p:spPr>
          <a:xfrm>
            <a:off x="5427720" y="2135520"/>
            <a:ext cx="4344480" cy="829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2400" strike="noStrike" u="sng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Roboto"/>
                <a:hlinkClick r:id="rId2"/>
              </a:rPr>
              <a:t>Telegram:</a:t>
            </a:r>
            <a:r>
              <a:rPr b="0" lang="en-US" sz="2400" strike="noStrike" u="sng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Roboto"/>
                <a:hlinkClick r:id="rId3"/>
              </a:rPr>
              <a:t>https://t.me/JobDetectorBot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65" name="TextBox 6"/>
          <p:cNvSpPr/>
          <p:nvPr/>
        </p:nvSpPr>
        <p:spPr>
          <a:xfrm>
            <a:off x="5367240" y="3565440"/>
            <a:ext cx="4703400" cy="1198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1" lang="en-US" sz="2400" strike="noStrike" u="sng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Roboto"/>
              </a:rPr>
              <a:t>GitHub: </a:t>
            </a:r>
            <a:r>
              <a:rPr b="0" lang="en-US" sz="2400" strike="noStrike" u="sng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Roboto"/>
              </a:rPr>
              <a:t>https://github.com/marinesque/JobDetectorBot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PlaceHolder 1"/>
          <p:cNvSpPr>
            <a:spLocks noGrp="1"/>
          </p:cNvSpPr>
          <p:nvPr>
            <p:ph type="title"/>
          </p:nvPr>
        </p:nvSpPr>
        <p:spPr>
          <a:xfrm>
            <a:off x="2493360" y="2632320"/>
            <a:ext cx="697572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44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Спасибо за внимание!</a:t>
            </a:r>
            <a:endParaRPr b="0" lang="ru-RU" sz="44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Проработка идеи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18" name="Объект 4" descr=""/>
          <p:cNvPicPr/>
          <p:nvPr/>
        </p:nvPicPr>
        <p:blipFill>
          <a:blip r:embed="rId1"/>
          <a:stretch/>
        </p:blipFill>
        <p:spPr>
          <a:xfrm>
            <a:off x="873360" y="1352160"/>
            <a:ext cx="7801200" cy="46321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Проработка идеи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20" name="Рисунок 3" descr=""/>
          <p:cNvPicPr/>
          <p:nvPr/>
        </p:nvPicPr>
        <p:blipFill>
          <a:blip r:embed="rId1"/>
          <a:stretch/>
        </p:blipFill>
        <p:spPr>
          <a:xfrm>
            <a:off x="961560" y="3453120"/>
            <a:ext cx="3788640" cy="25743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1" name="TextBox 9"/>
          <p:cNvSpPr/>
          <p:nvPr/>
        </p:nvSpPr>
        <p:spPr>
          <a:xfrm>
            <a:off x="4800600" y="2697120"/>
            <a:ext cx="509724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24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Trebuchet MS"/>
              </a:rPr>
              <a:t>Telegram.Bot </a:t>
            </a:r>
            <a:r>
              <a:rPr b="0" lang="ru-RU" sz="24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Trebuchet MS"/>
              </a:rPr>
              <a:t>для </a:t>
            </a:r>
            <a:r>
              <a:rPr b="0" lang="en-US" sz="24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Trebuchet MS"/>
              </a:rPr>
              <a:t>Telegram API</a:t>
            </a:r>
            <a:br>
              <a:rPr sz="2400"/>
            </a:br>
            <a:r>
              <a:rPr b="0" lang="en-US" sz="16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Trebuchet MS"/>
              </a:rPr>
              <a:t>https://www.nuget.org/packages/Telegram.Bot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2" name="TextBox 10"/>
          <p:cNvSpPr/>
          <p:nvPr/>
        </p:nvSpPr>
        <p:spPr>
          <a:xfrm>
            <a:off x="6095880" y="4008600"/>
            <a:ext cx="2994120" cy="707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en-US" sz="24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Trebuchet MS"/>
              </a:rPr>
              <a:t>HH Api</a:t>
            </a:r>
            <a:br>
              <a:rPr sz="2400"/>
            </a:br>
            <a:r>
              <a:rPr b="0" lang="en-US" sz="1600" strike="noStrike" u="none">
                <a:solidFill>
                  <a:schemeClr val="accent1">
                    <a:lumMod val="75000"/>
                  </a:schemeClr>
                </a:solidFill>
                <a:effectLst/>
                <a:uFillTx/>
                <a:latin typeface="Trebuchet MS"/>
              </a:rPr>
              <a:t>https://dev.hh.ru/</a:t>
            </a:r>
            <a:endParaRPr b="0" lang="ru-RU" sz="16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pic>
        <p:nvPicPr>
          <p:cNvPr id="323" name="Рисунок 12" descr=""/>
          <p:cNvPicPr/>
          <p:nvPr/>
        </p:nvPicPr>
        <p:blipFill>
          <a:blip r:embed="rId2"/>
          <a:stretch/>
        </p:blipFill>
        <p:spPr>
          <a:xfrm>
            <a:off x="1730880" y="1735920"/>
            <a:ext cx="1124640" cy="118044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4" dur="indefinite" restart="never" nodeType="tmRoot">
          <p:childTnLst>
            <p:seq>
              <p:cTn id="35" dur="indefinite" nodeType="mainSeq">
                <p:childTnLst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nodeType="click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0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1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 isNarration="0">
                                      <p:cMediaNode showWhenStopped="1">
                                        <p:cTn>
                                          <p:stCondLst>
                                            <p:cond delay="0" evt="begin">
                                              <p:tn val="38"/>
                                            </p:cond>
                                          </p:stCondLst>
                                          <p:endCondLst>
                                            <p:cond delay="0" evt="onStopAudio"/>
                                          </p:endCondLst>
                                        </p:cTn>
                                        <p:tgtEl>
                                          <p:sndTgt r:embed="rId3" name="audio1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nodeType="afterEffect" fill="hold" presetClass="entr" presetID="4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2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5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Picture 4" descr="Создать мем «две дамы спорят с котом, кот за столом с двумя женщинами»  онлайн"/>
          <p:cNvPicPr/>
          <p:nvPr/>
        </p:nvPicPr>
        <p:blipFill>
          <a:blip r:embed="rId1"/>
          <a:stretch/>
        </p:blipFill>
        <p:spPr>
          <a:xfrm>
            <a:off x="793440" y="1488240"/>
            <a:ext cx="7769880" cy="388080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25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Архитектура?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sp>
        <p:nvSpPr>
          <p:cNvPr id="326" name="TextBox 4"/>
          <p:cNvSpPr/>
          <p:nvPr/>
        </p:nvSpPr>
        <p:spPr>
          <a:xfrm>
            <a:off x="1216800" y="1905120"/>
            <a:ext cx="3720240" cy="4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МИКРОСЕРВИСЫ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  <p:sp>
        <p:nvSpPr>
          <p:cNvPr id="327" name="TextBox 7"/>
          <p:cNvSpPr/>
          <p:nvPr/>
        </p:nvSpPr>
        <p:spPr>
          <a:xfrm>
            <a:off x="5890320" y="1905120"/>
            <a:ext cx="2130840" cy="460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457200">
              <a:lnSpc>
                <a:spcPct val="100000"/>
              </a:lnSpc>
            </a:pPr>
            <a:r>
              <a:rPr b="0" lang="ru-RU" sz="2400" strike="noStrike" u="none">
                <a:solidFill>
                  <a:schemeClr val="lt1"/>
                </a:solidFill>
                <a:effectLst/>
                <a:uFillTx/>
                <a:latin typeface="Arial"/>
              </a:rPr>
              <a:t>МОНОЛИТ</a:t>
            </a:r>
            <a:endParaRPr b="0" lang="ru-RU" sz="2400" strike="noStrike" u="none">
              <a:solidFill>
                <a:srgbClr val="000000"/>
              </a:solidFill>
              <a:effectLst/>
              <a:uFillTx/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Наброски архитектуры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29" name="Объект 4" descr=""/>
          <p:cNvPicPr/>
          <p:nvPr/>
        </p:nvPicPr>
        <p:blipFill>
          <a:blip r:embed="rId1"/>
          <a:stretch/>
        </p:blipFill>
        <p:spPr>
          <a:xfrm>
            <a:off x="2041920" y="1303200"/>
            <a:ext cx="5512320" cy="52570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Наброски баз данных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31" name="Объект 4" descr=""/>
          <p:cNvPicPr/>
          <p:nvPr/>
        </p:nvPicPr>
        <p:blipFill>
          <a:blip r:embed="rId1"/>
          <a:stretch/>
        </p:blipFill>
        <p:spPr>
          <a:xfrm>
            <a:off x="502920" y="1270080"/>
            <a:ext cx="4554360" cy="47836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2" name="Рисунок 6" descr=""/>
          <p:cNvPicPr/>
          <p:nvPr/>
        </p:nvPicPr>
        <p:blipFill>
          <a:blip r:embed="rId2"/>
          <a:stretch/>
        </p:blipFill>
        <p:spPr>
          <a:xfrm>
            <a:off x="5339520" y="346320"/>
            <a:ext cx="4015440" cy="316836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3" name="Рисунок 8" descr=""/>
          <p:cNvPicPr/>
          <p:nvPr/>
        </p:nvPicPr>
        <p:blipFill>
          <a:blip r:embed="rId3"/>
          <a:stretch/>
        </p:blipFill>
        <p:spPr>
          <a:xfrm>
            <a:off x="4947120" y="3502440"/>
            <a:ext cx="3966120" cy="235548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PlaceHolder 1"/>
          <p:cNvSpPr>
            <a:spLocks noGrp="1"/>
          </p:cNvSpPr>
          <p:nvPr>
            <p:ph type="title"/>
          </p:nvPr>
        </p:nvSpPr>
        <p:spPr>
          <a:xfrm>
            <a:off x="677160" y="609480"/>
            <a:ext cx="8596080" cy="13201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 fontScale="92500" lnSpcReduction="19999"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Алгоритм </a:t>
            </a:r>
            <a:br>
              <a:rPr sz="3600"/>
            </a:b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работы </a:t>
            </a:r>
            <a:br>
              <a:rPr sz="3600"/>
            </a:b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бота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35" name="Объект 4" descr=""/>
          <p:cNvPicPr/>
          <p:nvPr/>
        </p:nvPicPr>
        <p:blipFill>
          <a:blip r:embed="rId1"/>
          <a:stretch/>
        </p:blipFill>
        <p:spPr>
          <a:xfrm>
            <a:off x="2792160" y="428760"/>
            <a:ext cx="6481440" cy="599976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720000" y="267120"/>
            <a:ext cx="8596080" cy="6325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4572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ru-RU" sz="3600" strike="noStrike" u="none">
                <a:solidFill>
                  <a:schemeClr val="accent1"/>
                </a:solidFill>
                <a:effectLst/>
                <a:uFillTx/>
                <a:latin typeface="Trebuchet MS"/>
              </a:rPr>
              <a:t>Выбор инструмента для сбора данных</a:t>
            </a:r>
            <a:endParaRPr b="0" lang="ru-RU" sz="3600" strike="noStrike" u="none">
              <a:solidFill>
                <a:schemeClr val="dk1"/>
              </a:solidFill>
              <a:effectLst/>
              <a:uFillTx/>
              <a:latin typeface="Trebuchet MS"/>
            </a:endParaRPr>
          </a:p>
        </p:txBody>
      </p:sp>
      <p:pic>
        <p:nvPicPr>
          <p:cNvPr id="337" name="" descr=""/>
          <p:cNvPicPr/>
          <p:nvPr/>
        </p:nvPicPr>
        <p:blipFill>
          <a:blip r:embed="rId1"/>
          <a:stretch/>
        </p:blipFill>
        <p:spPr>
          <a:xfrm>
            <a:off x="6810120" y="1980000"/>
            <a:ext cx="2549880" cy="254988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8" name="" descr=""/>
          <p:cNvPicPr/>
          <p:nvPr/>
        </p:nvPicPr>
        <p:blipFill>
          <a:blip r:embed="rId2"/>
          <a:stretch/>
        </p:blipFill>
        <p:spPr>
          <a:xfrm>
            <a:off x="1909080" y="2328480"/>
            <a:ext cx="2950920" cy="1991520"/>
          </a:xfrm>
          <a:prstGeom prst="rect">
            <a:avLst/>
          </a:prstGeom>
          <a:noFill/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Аспект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 pitchFamily="0" charset="1"/>
        <a:ea typeface=""/>
        <a:cs typeface=""/>
      </a:majorFont>
      <a:minorFont>
        <a:latin typeface="Trebuchet MS" panose="020B0603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Аспект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 pitchFamily="0" charset="1"/>
        <a:ea typeface=""/>
        <a:cs typeface=""/>
      </a:majorFont>
      <a:minorFont>
        <a:latin typeface="Trebuchet MS" panose="020B0603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Аспект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 pitchFamily="0" charset="1"/>
        <a:ea typeface=""/>
        <a:cs typeface=""/>
      </a:majorFont>
      <a:minorFont>
        <a:latin typeface="Trebuchet MS" panose="020B0603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Аспект">
  <a:themeElements>
    <a:clrScheme name="Facet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 pitchFamily="0" charset="1"/>
        <a:ea typeface=""/>
        <a:cs typeface=""/>
      </a:majorFont>
      <a:minorFont>
        <a:latin typeface="Trebuchet MS" panose="020B060302020202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  <a:tileRect l="0" t="0" r="0" b="0"/>
        </a:gradFill>
      </a:fillStyleLst>
      <a:lnStyleLst>
        <a:ln w="12700" cap="rnd" cmpd="sng" algn="ctr">
          <a:prstDash val="solid"/>
        </a:ln>
        <a:ln w="19050" cap="rnd" cmpd="sng" algn="ctr">
          <a:prstDash val="solid"/>
        </a:ln>
        <a:ln w="25400" cap="rnd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899</TotalTime>
  <Application>LibreOffice/25.2.5.2$Windows_X86_64 LibreOffice_project/03d19516eb2e1dd5d4ccd751a0d6f35f35e08022</Application>
  <AppVersion>15.0000</AppVersion>
  <Words>172</Words>
  <Paragraphs>37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2025-08-24T14:25:22Z</dcterms:created>
  <dc:creator>Марина Юлдашева</dc:creator>
  <dc:description/>
  <dc:language>ru-RU</dc:language>
  <cp:lastModifiedBy/>
  <dcterms:modified xsi:type="dcterms:W3CDTF">2025-09-04T15:41:07Z</dcterms:modified>
  <cp:revision>17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MClips">
    <vt:i4>2</vt:i4>
  </property>
  <property fmtid="{D5CDD505-2E9C-101B-9397-08002B2CF9AE}" pid="3" name="Notes">
    <vt:i4>6</vt:i4>
  </property>
  <property fmtid="{D5CDD505-2E9C-101B-9397-08002B2CF9AE}" pid="4" name="PresentationFormat">
    <vt:lpwstr>Широкоэкранный</vt:lpwstr>
  </property>
  <property fmtid="{D5CDD505-2E9C-101B-9397-08002B2CF9AE}" pid="5" name="Slides">
    <vt:i4>18</vt:i4>
  </property>
</Properties>
</file>